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433" r:id="rId2"/>
    <p:sldId id="530" r:id="rId3"/>
    <p:sldId id="531" r:id="rId4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4805" autoAdjust="0"/>
  </p:normalViewPr>
  <p:slideViewPr>
    <p:cSldViewPr snapToGrid="0">
      <p:cViewPr varScale="1">
        <p:scale>
          <a:sx n="119" d="100"/>
          <a:sy n="119" d="100"/>
        </p:scale>
        <p:origin x="4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146A0-193B-4E26-8445-FC46C7A36796}" type="datetimeFigureOut">
              <a:rPr lang="da-DK" smtClean="0"/>
              <a:t>03-04-2025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0BC0F-10B9-4C25-878D-D0879B256E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9137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4487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52192506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5782332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535759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696285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6305780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0794844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532596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56094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324988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0473917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93342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301696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8198399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553572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433824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779433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9896227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565999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242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680885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534113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91711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170567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094338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56170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903643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972496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378000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782912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7962945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45359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734912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21300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919588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5417554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5332897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717707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142002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052150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03743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546379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67950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9578052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575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707421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07701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223724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91208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64322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12624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76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19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406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151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537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38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7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24667367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3. april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0211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55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215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4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2175435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ags" Target="../tags/tag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2E2127D-4AF7-4C88-A767-7A4E9D8B96A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7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name="think-cell Slide" r:id="rId68" imgW="342" imgH="337" progId="TCLayout.ActiveDocument.1">
                  <p:embed/>
                </p:oleObj>
              </mc:Choice>
              <mc:Fallback>
                <p:oleObj name="think-cell Slide" r:id="rId68" imgW="342" imgH="337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E2127D-4AF7-4C88-A767-7A4E9D8B96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37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4" r:id="rId63"/>
    <p:sldLayoutId id="2147483725" r:id="rId6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A7523-B759-474E-A0E5-E1537B5CB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Husmøde</a:t>
            </a:r>
            <a:r>
              <a:rPr lang="da-DK" dirty="0"/>
              <a:t> d. 3. april 2025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3DA0ECA-C7AE-4092-A1D8-F47809CE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8226-5974-4A21-9E7E-FF84A872F3F6}" type="datetime2">
              <a:rPr lang="da-DK" smtClean="0"/>
              <a:pPr/>
              <a:t>3. april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73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FF2B5EF4-FFF2-40B4-BE49-F238E27FC236}">
                <a16:creationId xmlns:a16="http://schemas.microsoft.com/office/drawing/2014/main" id="{A93C4A34-7CD3-48D3-BAC9-C7536E18C5E3}"/>
              </a:ext>
            </a:extLst>
          </p:cNvPr>
          <p:cNvGrpSpPr/>
          <p:nvPr/>
        </p:nvGrpSpPr>
        <p:grpSpPr>
          <a:xfrm>
            <a:off x="339284" y="1074209"/>
            <a:ext cx="9234823" cy="974978"/>
            <a:chOff x="669779" y="289296"/>
            <a:chExt cx="10980691" cy="699517"/>
          </a:xfrm>
          <a:solidFill>
            <a:schemeClr val="accent1"/>
          </a:solidFill>
        </p:grpSpPr>
        <p:sp>
          <p:nvSpPr>
            <p:cNvPr id="4" name="Oval 48">
              <a:extLst>
                <a:ext uri="{FF2B5EF4-FFF2-40B4-BE49-F238E27FC236}">
                  <a16:creationId xmlns:a16="http://schemas.microsoft.com/office/drawing/2014/main" id="{24F708F7-6558-4983-9BA2-A73086D97D92}"/>
                </a:ext>
              </a:extLst>
            </p:cNvPr>
            <p:cNvSpPr/>
            <p:nvPr/>
          </p:nvSpPr>
          <p:spPr>
            <a:xfrm>
              <a:off x="5615085" y="289296"/>
              <a:ext cx="770343" cy="4894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7EB2C984-52B4-4682-9EA8-560B91414043}"/>
                </a:ext>
              </a:extLst>
            </p:cNvPr>
            <p:cNvGrpSpPr/>
            <p:nvPr/>
          </p:nvGrpSpPr>
          <p:grpSpPr>
            <a:xfrm>
              <a:off x="669779" y="468002"/>
              <a:ext cx="10980691" cy="520811"/>
              <a:chOff x="3405941" y="470445"/>
              <a:chExt cx="5438915" cy="521558"/>
            </a:xfrm>
            <a:grpFill/>
          </p:grpSpPr>
          <p:sp>
            <p:nvSpPr>
              <p:cNvPr id="7" name="Rounded Rectangle 57">
                <a:extLst>
                  <a:ext uri="{FF2B5EF4-FFF2-40B4-BE49-F238E27FC236}">
                    <a16:creationId xmlns:a16="http://schemas.microsoft.com/office/drawing/2014/main" id="{77BF01C7-FD87-4A30-8637-3D73A315BE4C}"/>
                  </a:ext>
                </a:extLst>
              </p:cNvPr>
              <p:cNvSpPr/>
              <p:nvPr/>
            </p:nvSpPr>
            <p:spPr>
              <a:xfrm>
                <a:off x="3405941" y="641851"/>
                <a:ext cx="5438914" cy="350152"/>
              </a:xfrm>
              <a:prstGeom prst="roundRect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75161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8" name="Rounded Rectangle 50">
                <a:extLst>
                  <a:ext uri="{FF2B5EF4-FFF2-40B4-BE49-F238E27FC236}">
                    <a16:creationId xmlns:a16="http://schemas.microsoft.com/office/drawing/2014/main" id="{9CBA1E64-02EB-47E3-B68B-357A760589A3}"/>
                  </a:ext>
                </a:extLst>
              </p:cNvPr>
              <p:cNvSpPr/>
              <p:nvPr/>
            </p:nvSpPr>
            <p:spPr>
              <a:xfrm>
                <a:off x="3405942" y="470445"/>
                <a:ext cx="5438914" cy="35015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K" sz="9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3">
                <a:extLst>
                  <a:ext uri="{FF2B5EF4-FFF2-40B4-BE49-F238E27FC236}">
                    <a16:creationId xmlns:a16="http://schemas.microsoft.com/office/drawing/2014/main" id="{6E702068-3B04-46A9-9830-BD12082EAF4E}"/>
                  </a:ext>
                </a:extLst>
              </p:cNvPr>
              <p:cNvSpPr/>
              <p:nvPr/>
            </p:nvSpPr>
            <p:spPr>
              <a:xfrm>
                <a:off x="4947419" y="574462"/>
                <a:ext cx="2219225" cy="23887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DK" sz="95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" pitchFamily="2" charset="77"/>
                    <a:ea typeface="+mn-ea"/>
                    <a:cs typeface="Poppins" pitchFamily="2" charset="77"/>
                  </a:rPr>
                  <a:t>Departementschef</a:t>
                </a:r>
                <a:endParaRPr kumimoji="0" lang="en-DK" sz="9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Poppins" pitchFamily="2" charset="77"/>
                </a:endParaRPr>
              </a:p>
            </p:txBody>
          </p:sp>
          <p:sp>
            <p:nvSpPr>
              <p:cNvPr id="10" name="Tekstfelt 9">
                <a:extLst>
                  <a:ext uri="{FF2B5EF4-FFF2-40B4-BE49-F238E27FC236}">
                    <a16:creationId xmlns:a16="http://schemas.microsoft.com/office/drawing/2014/main" id="{9A3EFD05-E1B4-4626-AC83-E798D0B0DB60}"/>
                  </a:ext>
                </a:extLst>
              </p:cNvPr>
              <p:cNvSpPr txBox="1"/>
              <p:nvPr/>
            </p:nvSpPr>
            <p:spPr>
              <a:xfrm>
                <a:off x="4498976" y="696682"/>
                <a:ext cx="3094475" cy="23887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DK" sz="9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 Light" pitchFamily="2" charset="77"/>
                    <a:ea typeface="+mn-ea"/>
                    <a:cs typeface="Poppins Light" pitchFamily="2" charset="77"/>
                  </a:rPr>
                  <a:t>Svend Særkjær</a:t>
                </a:r>
                <a:endParaRPr kumimoji="0" lang="en-DK" sz="95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Poppins Light" pitchFamily="2" charset="77"/>
                  <a:ea typeface="+mn-ea"/>
                  <a:cs typeface="Poppins Light" pitchFamily="2" charset="77"/>
                </a:endParaRPr>
              </a:p>
            </p:txBody>
          </p:sp>
        </p:grpSp>
        <p:pic>
          <p:nvPicPr>
            <p:cNvPr id="6" name="Picture 110">
              <a:extLst>
                <a:ext uri="{FF2B5EF4-FFF2-40B4-BE49-F238E27FC236}">
                  <a16:creationId xmlns:a16="http://schemas.microsoft.com/office/drawing/2014/main" id="{19894864-3BFA-436A-9AAF-67958AE6E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62888" y="351396"/>
              <a:ext cx="279264" cy="152864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2" name="Tekstfelt 11">
            <a:extLst>
              <a:ext uri="{FF2B5EF4-FFF2-40B4-BE49-F238E27FC236}">
                <a16:creationId xmlns:a16="http://schemas.microsoft.com/office/drawing/2014/main" id="{0076CA74-F0FA-45EE-9CF9-4981F1C906C7}"/>
              </a:ext>
            </a:extLst>
          </p:cNvPr>
          <p:cNvSpPr txBox="1"/>
          <p:nvPr/>
        </p:nvSpPr>
        <p:spPr>
          <a:xfrm>
            <a:off x="353044" y="369865"/>
            <a:ext cx="797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2400" b="1" dirty="0">
                <a:solidFill>
                  <a:srgbClr val="001D31"/>
                </a:solidFill>
                <a:latin typeface="Calibri" panose="020F0502020204030204"/>
              </a:rPr>
              <a:t>Ny organisering af departementet</a:t>
            </a:r>
            <a:endParaRPr kumimoji="0" lang="da-DK" sz="24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9ECEF06D-3BAB-40AA-916B-B836724BD499}"/>
              </a:ext>
            </a:extLst>
          </p:cNvPr>
          <p:cNvGrpSpPr/>
          <p:nvPr/>
        </p:nvGrpSpPr>
        <p:grpSpPr>
          <a:xfrm>
            <a:off x="394907" y="2199289"/>
            <a:ext cx="1729683" cy="2546732"/>
            <a:chOff x="394907" y="2199289"/>
            <a:chExt cx="1729683" cy="2546732"/>
          </a:xfrm>
        </p:grpSpPr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E25C1390-7062-432B-BEF6-1AD86A7269E4}"/>
                </a:ext>
              </a:extLst>
            </p:cNvPr>
            <p:cNvSpPr/>
            <p:nvPr/>
          </p:nvSpPr>
          <p:spPr>
            <a:xfrm>
              <a:off x="399361" y="3998615"/>
              <a:ext cx="1725229" cy="747406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Kontor for innovation, </a:t>
              </a:r>
              <a:r>
                <a:rPr kumimoji="0" lang="da-DK" sz="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life</a:t>
              </a: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 science og digitalisering </a:t>
              </a:r>
              <a: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 </a:t>
              </a:r>
              <a:b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</a:br>
              <a:endParaRPr lang="da-DK" sz="800" dirty="0">
                <a:solidFill>
                  <a:srgbClr val="052C43"/>
                </a:solidFill>
                <a:latin typeface="+mj-lt"/>
              </a:endParaRPr>
            </a:p>
            <a:p>
              <a:pPr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Jannie Kristoffersen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</p:txBody>
        </p:sp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604FC758-6E70-4504-A399-950BDAE6F39B}"/>
                </a:ext>
              </a:extLst>
            </p:cNvPr>
            <p:cNvSpPr/>
            <p:nvPr/>
          </p:nvSpPr>
          <p:spPr>
            <a:xfrm>
              <a:off x="394907" y="2689507"/>
              <a:ext cx="1725229" cy="1179078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da-DK" sz="800" b="1" dirty="0">
                  <a:solidFill>
                    <a:srgbClr val="052C43"/>
                  </a:solidFill>
                  <a:latin typeface="+mj-lt"/>
                </a:rPr>
                <a:t>Center for folkesundhed og etik</a:t>
              </a:r>
              <a:br>
                <a:rPr lang="da-DK" sz="800" b="1" dirty="0">
                  <a:solidFill>
                    <a:srgbClr val="052C43"/>
                  </a:solidFill>
                  <a:latin typeface="+mj-lt"/>
                </a:rPr>
              </a:br>
              <a:endParaRPr lang="da-DK" sz="800" b="1" dirty="0">
                <a:solidFill>
                  <a:srgbClr val="052C43"/>
                </a:solidFill>
                <a:latin typeface="+mj-lt"/>
              </a:endParaRPr>
            </a:p>
            <a:p>
              <a:pPr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Trine Vig Houe</a:t>
              </a:r>
            </a:p>
            <a:p>
              <a:pPr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Eva Jensen</a:t>
              </a:r>
            </a:p>
            <a:p>
              <a:pPr lvl="0" algn="ctr"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lvl="0" algn="ctr"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32" name="Rektangel 31">
              <a:extLst>
                <a:ext uri="{FF2B5EF4-FFF2-40B4-BE49-F238E27FC236}">
                  <a16:creationId xmlns:a16="http://schemas.microsoft.com/office/drawing/2014/main" id="{74C74F02-944A-4269-B1E0-DF281F085E80}"/>
                </a:ext>
              </a:extLst>
            </p:cNvPr>
            <p:cNvSpPr/>
            <p:nvPr/>
          </p:nvSpPr>
          <p:spPr>
            <a:xfrm>
              <a:off x="394907" y="2199289"/>
              <a:ext cx="1725229" cy="405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1. afdeling</a:t>
              </a:r>
              <a:b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</a:br>
              <a:r>
                <a:rPr kumimoji="0" lang="da-DK" sz="8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Andreas Jull Sørensen</a:t>
              </a:r>
              <a:endParaRPr lang="da-DK" sz="800" dirty="0">
                <a:solidFill>
                  <a:schemeClr val="bg1"/>
                </a:solidFill>
                <a:cs typeface="Poppins" pitchFamily="2" charset="77"/>
              </a:endParaRPr>
            </a:p>
          </p:txBody>
        </p:sp>
      </p:grp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1ED4A558-FC92-48F9-A9B0-C1B41ECB3BD7}"/>
              </a:ext>
            </a:extLst>
          </p:cNvPr>
          <p:cNvGrpSpPr/>
          <p:nvPr/>
        </p:nvGrpSpPr>
        <p:grpSpPr>
          <a:xfrm>
            <a:off x="2243706" y="2199289"/>
            <a:ext cx="1743947" cy="3008870"/>
            <a:chOff x="2266403" y="2215567"/>
            <a:chExt cx="1743947" cy="3008870"/>
          </a:xfrm>
        </p:grpSpPr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D86AF20A-0622-4066-8635-4E64A9FB6A5E}"/>
                </a:ext>
              </a:extLst>
            </p:cNvPr>
            <p:cNvSpPr txBox="1"/>
            <p:nvPr/>
          </p:nvSpPr>
          <p:spPr>
            <a:xfrm>
              <a:off x="2275763" y="2708150"/>
              <a:ext cx="1725229" cy="1199143"/>
            </a:xfrm>
            <a:prstGeom prst="rect">
              <a:avLst/>
            </a:prstGeom>
            <a:solidFill>
              <a:srgbClr val="D9F0FF"/>
            </a:solidFill>
            <a:ln>
              <a:solidFill>
                <a:srgbClr val="D9F0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0160" rIns="15240" bIns="10160" numCol="1" spcCol="1270" anchor="ctr" anchorCtr="0">
              <a:noAutofit/>
            </a:bodyPr>
            <a:lstStyle/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lang="da-DK" sz="800" b="1" dirty="0">
                <a:solidFill>
                  <a:srgbClr val="052C44"/>
                </a:solidFill>
                <a:latin typeface="Calibri Light" panose="020F0302020204030204"/>
                <a:cs typeface="Poppins" panose="00000500000000000000" pitchFamily="2" charset="0"/>
              </a:endParaRPr>
            </a:p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Center for lægemidler, beredskab og internationalt samarbejde </a:t>
              </a:r>
              <a:b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</a:b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Henriette Benzon Bang</a:t>
              </a:r>
              <a:br>
                <a:rPr lang="da-DK" sz="800" dirty="0">
                  <a:solidFill>
                    <a:srgbClr val="052C43"/>
                  </a:solidFill>
                  <a:latin typeface="+mj-lt"/>
                </a:rPr>
              </a:b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Anna Nielsen Kjær</a:t>
              </a: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Chef Hanne Findsen</a:t>
              </a:r>
              <a:br>
                <a:rPr lang="da-DK" sz="800" dirty="0">
                  <a:solidFill>
                    <a:srgbClr val="052C43"/>
                  </a:solidFill>
                  <a:latin typeface="+mj-lt"/>
                </a:rPr>
              </a:b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Chef Edward James-Smith</a:t>
              </a:r>
            </a:p>
          </p:txBody>
        </p:sp>
        <p:sp>
          <p:nvSpPr>
            <p:cNvPr id="24" name="Rektangel 23">
              <a:extLst>
                <a:ext uri="{FF2B5EF4-FFF2-40B4-BE49-F238E27FC236}">
                  <a16:creationId xmlns:a16="http://schemas.microsoft.com/office/drawing/2014/main" id="{1702E1B7-D4E3-4444-ACF2-1E8C69447C54}"/>
                </a:ext>
              </a:extLst>
            </p:cNvPr>
            <p:cNvSpPr/>
            <p:nvPr/>
          </p:nvSpPr>
          <p:spPr>
            <a:xfrm>
              <a:off x="2266403" y="4013163"/>
              <a:ext cx="1743947" cy="749137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Kontor for </a:t>
              </a:r>
              <a:r>
                <a:rPr lang="da-DK" sz="800" b="1" dirty="0">
                  <a:solidFill>
                    <a:srgbClr val="001D31"/>
                  </a:solidFill>
                  <a:latin typeface="Calibri Light" panose="020F0302020204030204"/>
                </a:rPr>
                <a:t>patientsikkerhed</a:t>
              </a: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og </a:t>
              </a:r>
              <a:r>
                <a:rPr lang="da-DK" sz="800" b="1" dirty="0">
                  <a:solidFill>
                    <a:srgbClr val="001D31"/>
                  </a:solidFill>
                  <a:latin typeface="Calibri Light" panose="020F0302020204030204"/>
                </a:rPr>
                <a:t>lovkvalitet</a:t>
              </a:r>
              <a:br>
                <a:rPr lang="da-DK" sz="800" b="1" dirty="0">
                  <a:solidFill>
                    <a:srgbClr val="001D31"/>
                  </a:solidFill>
                  <a:latin typeface="Calibri Light" panose="020F0302020204030204"/>
                </a:rPr>
              </a:b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lvl="0"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Ulrich Stigaard Jensen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ktangel 29">
              <a:extLst>
                <a:ext uri="{FF2B5EF4-FFF2-40B4-BE49-F238E27FC236}">
                  <a16:creationId xmlns:a16="http://schemas.microsoft.com/office/drawing/2014/main" id="{E38659FD-8C67-4C82-9477-814DD8D98EFA}"/>
                </a:ext>
              </a:extLst>
            </p:cNvPr>
            <p:cNvSpPr/>
            <p:nvPr/>
          </p:nvSpPr>
          <p:spPr>
            <a:xfrm>
              <a:off x="2275763" y="4868170"/>
              <a:ext cx="1725228" cy="356267"/>
            </a:xfrm>
            <a:prstGeom prst="rect">
              <a:avLst/>
            </a:prstGeom>
            <a:solidFill>
              <a:srgbClr val="EAF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Kommitteret</a:t>
              </a:r>
              <a:b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</a:br>
              <a: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Hans B. Thomsen</a:t>
              </a:r>
            </a:p>
          </p:txBody>
        </p: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7DD434B2-6580-4997-9462-A2F9973366D0}"/>
                </a:ext>
              </a:extLst>
            </p:cNvPr>
            <p:cNvSpPr/>
            <p:nvPr/>
          </p:nvSpPr>
          <p:spPr>
            <a:xfrm>
              <a:off x="2275764" y="2215567"/>
              <a:ext cx="1725229" cy="4117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2. afdeling</a:t>
              </a:r>
              <a:b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</a:br>
              <a:r>
                <a:rPr kumimoji="0" lang="da-DK" sz="8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Dorte Be</a:t>
              </a:r>
              <a:r>
                <a:rPr lang="da-DK" sz="800" dirty="0">
                  <a:solidFill>
                    <a:schemeClr val="bg1"/>
                  </a:solidFill>
                  <a:latin typeface="Calibri Light" panose="020F0302020204030204"/>
                  <a:cs typeface="Poppins" panose="00000500000000000000" pitchFamily="2" charset="0"/>
                </a:rPr>
                <a:t>ch </a:t>
              </a:r>
              <a:r>
                <a:rPr lang="da-DK" sz="800" dirty="0" err="1">
                  <a:solidFill>
                    <a:schemeClr val="bg1"/>
                  </a:solidFill>
                  <a:latin typeface="Calibri Light" panose="020F0302020204030204"/>
                  <a:cs typeface="Poppins" panose="00000500000000000000" pitchFamily="2" charset="0"/>
                </a:rPr>
                <a:t>Vizard</a:t>
              </a:r>
              <a:endParaRPr kumimoji="0" lang="da-DK" sz="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</p:txBody>
        </p:sp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A9E4BBA-474A-4048-843D-80CF98E6451F}"/>
              </a:ext>
            </a:extLst>
          </p:cNvPr>
          <p:cNvGrpSpPr/>
          <p:nvPr/>
        </p:nvGrpSpPr>
        <p:grpSpPr>
          <a:xfrm>
            <a:off x="5952736" y="2199289"/>
            <a:ext cx="1741884" cy="2552827"/>
            <a:chOff x="5893837" y="2217932"/>
            <a:chExt cx="1741884" cy="2552827"/>
          </a:xfrm>
        </p:grpSpPr>
        <p:sp>
          <p:nvSpPr>
            <p:cNvPr id="23" name="Rektangel 22">
              <a:extLst>
                <a:ext uri="{FF2B5EF4-FFF2-40B4-BE49-F238E27FC236}">
                  <a16:creationId xmlns:a16="http://schemas.microsoft.com/office/drawing/2014/main" id="{38C75039-8374-4722-A6DB-8B50D9E53819}"/>
                </a:ext>
              </a:extLst>
            </p:cNvPr>
            <p:cNvSpPr/>
            <p:nvPr/>
          </p:nvSpPr>
          <p:spPr>
            <a:xfrm>
              <a:off x="5893837" y="2708150"/>
              <a:ext cx="1725229" cy="1179078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Center for det </a:t>
              </a:r>
              <a:r>
                <a:rPr lang="da-DK" sz="800" b="1" dirty="0">
                  <a:solidFill>
                    <a:srgbClr val="052C44"/>
                  </a:solidFill>
                  <a:latin typeface="Calibri Light" panose="020F0302020204030204"/>
                  <a:cs typeface="Poppins" panose="00000500000000000000" pitchFamily="2" charset="0"/>
                </a:rPr>
                <a:t>behandlende sundhedsvæsen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lvl="0"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Ask </a:t>
              </a:r>
              <a:r>
                <a:rPr lang="da-DK" sz="800" dirty="0" err="1">
                  <a:solidFill>
                    <a:srgbClr val="052C43"/>
                  </a:solidFill>
                  <a:latin typeface="+mj-lt"/>
                </a:rPr>
                <a:t>Lyno</a:t>
              </a: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-Hansen</a:t>
              </a:r>
            </a:p>
            <a:p>
              <a:pPr lvl="0"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Anne Louise Nyegaard Hellen</a:t>
              </a:r>
            </a:p>
            <a:p>
              <a:pPr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 Kontorchef Carlo V. Andersen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ktangel 26">
              <a:extLst>
                <a:ext uri="{FF2B5EF4-FFF2-40B4-BE49-F238E27FC236}">
                  <a16:creationId xmlns:a16="http://schemas.microsoft.com/office/drawing/2014/main" id="{1CB57BF7-2109-40EB-B743-60B36FE218F0}"/>
                </a:ext>
              </a:extLst>
            </p:cNvPr>
            <p:cNvSpPr/>
            <p:nvPr/>
          </p:nvSpPr>
          <p:spPr>
            <a:xfrm>
              <a:off x="5910492" y="4009432"/>
              <a:ext cx="1725229" cy="761327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sz="800" b="1" dirty="0">
                <a:solidFill>
                  <a:srgbClr val="001D31"/>
                </a:solidFill>
                <a:latin typeface="Calibri" panose="020F050202020403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800" b="1" dirty="0">
                  <a:solidFill>
                    <a:srgbClr val="052C44"/>
                  </a:solidFill>
                  <a:latin typeface="Calibri Light" panose="020F0302020204030204"/>
                </a:rPr>
                <a:t>Sundhedsstruktur</a:t>
              </a:r>
              <a:br>
                <a:rPr lang="da-DK" sz="800" b="1" dirty="0">
                  <a:solidFill>
                    <a:srgbClr val="001D31"/>
                  </a:solidFill>
                  <a:latin typeface="Calibri" panose="020F0502020204030204"/>
                </a:rPr>
              </a:br>
              <a:endParaRPr lang="da-DK" sz="800" dirty="0">
                <a:solidFill>
                  <a:srgbClr val="052C43"/>
                </a:solidFill>
                <a:latin typeface="+mj-lt"/>
              </a:endParaRPr>
            </a:p>
            <a:p>
              <a:pPr lvl="0"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Pernille Tougaard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E24E370B-22AD-4290-B88F-D0B03D6A545D}"/>
                </a:ext>
              </a:extLst>
            </p:cNvPr>
            <p:cNvSpPr/>
            <p:nvPr/>
          </p:nvSpPr>
          <p:spPr>
            <a:xfrm>
              <a:off x="5894216" y="2217932"/>
              <a:ext cx="1725229" cy="4117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4. afdeling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Lene Brøndum Jensen</a:t>
              </a:r>
            </a:p>
          </p:txBody>
        </p:sp>
      </p:grpSp>
      <p:sp>
        <p:nvSpPr>
          <p:cNvPr id="37" name="Rektangel 36">
            <a:extLst>
              <a:ext uri="{FF2B5EF4-FFF2-40B4-BE49-F238E27FC236}">
                <a16:creationId xmlns:a16="http://schemas.microsoft.com/office/drawing/2014/main" id="{BD1D9F8E-5D81-43AC-9258-A8A8BE228B5A}"/>
              </a:ext>
            </a:extLst>
          </p:cNvPr>
          <p:cNvSpPr/>
          <p:nvPr/>
        </p:nvSpPr>
        <p:spPr>
          <a:xfrm>
            <a:off x="9918262" y="1563941"/>
            <a:ext cx="1725229" cy="4066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rPr>
              <a:t>MLK stab</a:t>
            </a:r>
          </a:p>
          <a:p>
            <a:pPr lvl="0" algn="ctr">
              <a:defRPr/>
            </a:pPr>
            <a:r>
              <a:rPr lang="da-DK" sz="800" dirty="0">
                <a:solidFill>
                  <a:schemeClr val="bg1"/>
                </a:solidFill>
                <a:cs typeface="Poppins" panose="00000500000000000000" pitchFamily="2" charset="0"/>
              </a:rPr>
              <a:t>Randi Frydensberg Hede</a:t>
            </a:r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BC0926EC-059A-458F-B8CA-76DDB482349B}"/>
              </a:ext>
            </a:extLst>
          </p:cNvPr>
          <p:cNvGrpSpPr/>
          <p:nvPr/>
        </p:nvGrpSpPr>
        <p:grpSpPr>
          <a:xfrm>
            <a:off x="7768142" y="2199289"/>
            <a:ext cx="1736888" cy="4288846"/>
            <a:chOff x="7853333" y="2225854"/>
            <a:chExt cx="1736888" cy="4288846"/>
          </a:xfrm>
        </p:grpSpPr>
        <p:sp>
          <p:nvSpPr>
            <p:cNvPr id="18" name="Tekstfelt 17">
              <a:extLst>
                <a:ext uri="{FF2B5EF4-FFF2-40B4-BE49-F238E27FC236}">
                  <a16:creationId xmlns:a16="http://schemas.microsoft.com/office/drawing/2014/main" id="{3E0F62D7-79F5-45A2-B57B-64CAFF3674F8}"/>
                </a:ext>
              </a:extLst>
            </p:cNvPr>
            <p:cNvSpPr txBox="1"/>
            <p:nvPr/>
          </p:nvSpPr>
          <p:spPr>
            <a:xfrm>
              <a:off x="7864990" y="2716072"/>
              <a:ext cx="1725229" cy="1179078"/>
            </a:xfrm>
            <a:prstGeom prst="rect">
              <a:avLst/>
            </a:prstGeom>
            <a:solidFill>
              <a:srgbClr val="D9F0FF"/>
            </a:solidFill>
            <a:ln>
              <a:solidFill>
                <a:srgbClr val="D9F0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0160" rIns="15240" bIns="10160" numCol="1" spcCol="1270" anchor="ctr" anchorCtr="0">
              <a:noAutofit/>
            </a:bodyPr>
            <a:lstStyle/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Center for økonomi og koncern </a:t>
              </a:r>
            </a:p>
            <a:p>
              <a:pPr marL="221040" lvl="0" indent="-221040" algn="ctr" defTabSz="693819">
                <a:spcBef>
                  <a:spcPts val="200"/>
                </a:spcBef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Mads Grønnegaard-Kieler </a:t>
              </a:r>
              <a:br>
                <a:rPr lang="da-DK" sz="800" dirty="0">
                  <a:solidFill>
                    <a:srgbClr val="052C43"/>
                  </a:solidFill>
                  <a:latin typeface="+mj-lt"/>
                </a:rPr>
              </a:b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Tilskudschef Kåre Degn Johansson</a:t>
              </a:r>
            </a:p>
            <a:p>
              <a:pPr marL="221040" lvl="0" indent="-221040" algn="ctr" defTabSz="693819">
                <a:spcBef>
                  <a:spcPts val="200"/>
                </a:spcBef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Lars Grunnet </a:t>
              </a:r>
              <a:br>
                <a:rPr lang="da-DK" sz="800" dirty="0">
                  <a:solidFill>
                    <a:srgbClr val="052C43"/>
                  </a:solidFill>
                  <a:latin typeface="+mj-lt"/>
                </a:rPr>
              </a:b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(Konst. Kirstine Dahl Andersen)</a:t>
              </a:r>
            </a:p>
            <a:p>
              <a:pPr marL="221040" lvl="0" indent="-221040" algn="ctr" defTabSz="693819">
                <a:spcBef>
                  <a:spcPts val="200"/>
                </a:spcBef>
                <a:defRPr/>
              </a:pPr>
              <a:endParaRPr lang="da-DK" sz="800" dirty="0">
                <a:solidFill>
                  <a:srgbClr val="052C43"/>
                </a:solidFill>
                <a:latin typeface="+mj-lt"/>
              </a:endParaRPr>
            </a:p>
          </p:txBody>
        </p:sp>
        <p:sp>
          <p:nvSpPr>
            <p:cNvPr id="22" name="Tekstfelt 21">
              <a:extLst>
                <a:ext uri="{FF2B5EF4-FFF2-40B4-BE49-F238E27FC236}">
                  <a16:creationId xmlns:a16="http://schemas.microsoft.com/office/drawing/2014/main" id="{0FC52985-0259-4950-9700-41572976C9EC}"/>
                </a:ext>
              </a:extLst>
            </p:cNvPr>
            <p:cNvSpPr txBox="1"/>
            <p:nvPr/>
          </p:nvSpPr>
          <p:spPr>
            <a:xfrm>
              <a:off x="7864991" y="4023450"/>
              <a:ext cx="1725229" cy="1175933"/>
            </a:xfrm>
            <a:prstGeom prst="rect">
              <a:avLst/>
            </a:prstGeom>
            <a:solidFill>
              <a:srgbClr val="D9F0FF"/>
            </a:solidFill>
            <a:ln>
              <a:solidFill>
                <a:srgbClr val="D9F0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0160" rIns="15240" bIns="10160" numCol="1" spcCol="1270" anchor="ctr" anchorCtr="0">
              <a:noAutofit/>
            </a:bodyPr>
            <a:lstStyle/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Center for </a:t>
              </a:r>
              <a:r>
                <a:rPr lang="da-DK" sz="800" b="1" dirty="0">
                  <a:solidFill>
                    <a:srgbClr val="052C44"/>
                  </a:solidFill>
                  <a:latin typeface="Calibri Light" panose="020F0302020204030204"/>
                  <a:cs typeface="Poppins" panose="00000500000000000000" pitchFamily="2" charset="0"/>
                </a:rPr>
                <a:t>service, sikkerhed og IT</a:t>
              </a:r>
              <a:br>
                <a:rPr lang="da-DK" sz="800" b="1" dirty="0">
                  <a:solidFill>
                    <a:srgbClr val="052C44"/>
                  </a:solidFill>
                  <a:latin typeface="Calibri Light" panose="020F0302020204030204"/>
                  <a:cs typeface="Poppins" panose="00000500000000000000" pitchFamily="2" charset="0"/>
                </a:rPr>
              </a:b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Chef Annette Baun Knudsen</a:t>
              </a:r>
              <a:br>
                <a:rPr lang="da-DK" sz="800" dirty="0">
                  <a:solidFill>
                    <a:srgbClr val="052C43"/>
                  </a:solidFill>
                  <a:latin typeface="+mj-lt"/>
                </a:rPr>
              </a:b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(vakant) </a:t>
              </a:r>
            </a:p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</p:txBody>
        </p:sp>
        <p:sp>
          <p:nvSpPr>
            <p:cNvPr id="31" name="Rektangel 30">
              <a:extLst>
                <a:ext uri="{FF2B5EF4-FFF2-40B4-BE49-F238E27FC236}">
                  <a16:creationId xmlns:a16="http://schemas.microsoft.com/office/drawing/2014/main" id="{A369E260-BEF6-4011-8309-1BB23C139AED}"/>
                </a:ext>
              </a:extLst>
            </p:cNvPr>
            <p:cNvSpPr/>
            <p:nvPr/>
          </p:nvSpPr>
          <p:spPr>
            <a:xfrm>
              <a:off x="7864992" y="6158433"/>
              <a:ext cx="1725229" cy="356267"/>
            </a:xfrm>
            <a:prstGeom prst="rect">
              <a:avLst/>
            </a:prstGeom>
            <a:solidFill>
              <a:srgbClr val="EAF7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Databeskyttelsesrådgiver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52C4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oppins" pitchFamily="2" charset="77"/>
                </a:rPr>
                <a:t>Helle Ginnerup</a:t>
              </a: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6A148B79-DD66-409A-BB70-AB02CAE44DD4}"/>
                </a:ext>
              </a:extLst>
            </p:cNvPr>
            <p:cNvSpPr/>
            <p:nvPr/>
          </p:nvSpPr>
          <p:spPr>
            <a:xfrm>
              <a:off x="7853334" y="2225854"/>
              <a:ext cx="1725229" cy="4089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5. afdeling</a:t>
              </a:r>
            </a:p>
            <a:p>
              <a:pPr lvl="0" algn="ctr">
                <a:defRPr/>
              </a:pPr>
              <a:r>
                <a:rPr lang="da-DK" sz="800" dirty="0">
                  <a:solidFill>
                    <a:schemeClr val="bg1"/>
                  </a:solidFill>
                  <a:cs typeface="Poppins" panose="00000500000000000000" pitchFamily="2" charset="0"/>
                </a:rPr>
                <a:t>Cecilie Svane Olesen</a:t>
              </a: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2E4C358-75B2-4FA3-8672-B37B4E6DE9A2}"/>
                </a:ext>
              </a:extLst>
            </p:cNvPr>
            <p:cNvSpPr txBox="1"/>
            <p:nvPr/>
          </p:nvSpPr>
          <p:spPr>
            <a:xfrm>
              <a:off x="7853333" y="5322717"/>
              <a:ext cx="1725229" cy="741547"/>
            </a:xfrm>
            <a:prstGeom prst="rect">
              <a:avLst/>
            </a:prstGeom>
            <a:solidFill>
              <a:srgbClr val="D9F0FF"/>
            </a:solidFill>
            <a:ln>
              <a:solidFill>
                <a:srgbClr val="D9F0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0160" rIns="15240" bIns="10160" numCol="1" spcCol="1270" anchor="ctr" anchorCtr="0">
              <a:noAutofit/>
            </a:bodyPr>
            <a:lstStyle/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HR</a:t>
              </a:r>
              <a:b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</a:b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Trine </a:t>
              </a:r>
              <a:r>
                <a:rPr lang="da-DK" sz="800" dirty="0" err="1">
                  <a:solidFill>
                    <a:srgbClr val="052C43"/>
                  </a:solidFill>
                  <a:latin typeface="+mj-lt"/>
                </a:rPr>
                <a:t>Brøbecher</a:t>
              </a: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 </a:t>
              </a:r>
            </a:p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287766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</p:txBody>
        </p:sp>
      </p:grp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86B4E3D7-998F-4677-93F7-0E85616B02B3}"/>
              </a:ext>
            </a:extLst>
          </p:cNvPr>
          <p:cNvGrpSpPr/>
          <p:nvPr/>
        </p:nvGrpSpPr>
        <p:grpSpPr>
          <a:xfrm>
            <a:off x="4123785" y="2199289"/>
            <a:ext cx="1727119" cy="4257636"/>
            <a:chOff x="4121005" y="2215567"/>
            <a:chExt cx="1727119" cy="4257636"/>
          </a:xfrm>
        </p:grpSpPr>
        <p:sp>
          <p:nvSpPr>
            <p:cNvPr id="26" name="Rektangel 25">
              <a:extLst>
                <a:ext uri="{FF2B5EF4-FFF2-40B4-BE49-F238E27FC236}">
                  <a16:creationId xmlns:a16="http://schemas.microsoft.com/office/drawing/2014/main" id="{091EA562-883C-44E0-8E8D-832177194358}"/>
                </a:ext>
              </a:extLst>
            </p:cNvPr>
            <p:cNvSpPr/>
            <p:nvPr/>
          </p:nvSpPr>
          <p:spPr>
            <a:xfrm>
              <a:off x="4122894" y="4007067"/>
              <a:ext cx="1725229" cy="737127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sz="800" b="1" dirty="0">
                <a:solidFill>
                  <a:srgbClr val="052C44"/>
                </a:solidFill>
                <a:latin typeface="Calibri Light" panose="020F0302020204030204"/>
                <a:cs typeface="Poppins" panose="00000500000000000000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800" b="1" dirty="0">
                  <a:solidFill>
                    <a:srgbClr val="052C44"/>
                  </a:solidFill>
                  <a:latin typeface="Calibri Light" panose="020F0302020204030204"/>
                  <a:cs typeface="Poppins" panose="00000500000000000000" pitchFamily="2" charset="0"/>
                </a:rPr>
                <a:t>Kontor for </a:t>
              </a: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kommunal og regional finansiering  </a:t>
              </a:r>
              <a:b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</a:b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marL="221040" indent="-221040" algn="ctr" defTabSz="693819" fontAlgn="auto">
                <a:spcBef>
                  <a:spcPts val="200"/>
                </a:spcBef>
                <a:spcAft>
                  <a:spcPts val="0"/>
                </a:spcAft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Dorte </a:t>
              </a:r>
              <a:r>
                <a:rPr lang="da-DK" sz="800" dirty="0" err="1">
                  <a:solidFill>
                    <a:srgbClr val="052C43"/>
                  </a:solidFill>
                  <a:latin typeface="+mj-lt"/>
                </a:rPr>
                <a:t>Lemmich</a:t>
              </a: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 Madsen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sz="800" dirty="0">
                <a:solidFill>
                  <a:srgbClr val="FF0000"/>
                </a:solidFill>
                <a:latin typeface="Calibri Light" panose="020F0302020204030204"/>
              </a:endParaRPr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923891FB-91DF-4B6D-8446-6EA734EA86AF}"/>
                </a:ext>
              </a:extLst>
            </p:cNvPr>
            <p:cNvSpPr/>
            <p:nvPr/>
          </p:nvSpPr>
          <p:spPr>
            <a:xfrm>
              <a:off x="4122895" y="2215567"/>
              <a:ext cx="1725229" cy="4117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3. </a:t>
              </a:r>
              <a:r>
                <a:rPr lang="da-DK" sz="800" b="1" dirty="0">
                  <a:solidFill>
                    <a:srgbClr val="FFFFFF"/>
                  </a:solidFill>
                  <a:latin typeface="Calibri Light" panose="020F0302020204030204"/>
                  <a:cs typeface="Poppins" panose="00000500000000000000" pitchFamily="2" charset="0"/>
                </a:rPr>
                <a:t>af</a:t>
              </a: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deling</a:t>
              </a:r>
            </a:p>
            <a:p>
              <a:pPr lvl="0" algn="ctr">
                <a:defRPr/>
              </a:pPr>
              <a: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Aske Gade Jeppesen</a:t>
              </a: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</p:txBody>
        </p:sp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4AFB1037-8DC0-452E-BF55-54C5DF8C3FA3}"/>
                </a:ext>
              </a:extLst>
            </p:cNvPr>
            <p:cNvSpPr/>
            <p:nvPr/>
          </p:nvSpPr>
          <p:spPr>
            <a:xfrm>
              <a:off x="4121005" y="4849868"/>
              <a:ext cx="1725229" cy="749137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sz="800" b="1" dirty="0">
                <a:solidFill>
                  <a:srgbClr val="052C44"/>
                </a:solidFill>
                <a:latin typeface="Calibri Light" panose="020F0302020204030204"/>
                <a:cs typeface="Poppins" panose="00000500000000000000" pitchFamily="2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800" b="1" dirty="0">
                  <a:solidFill>
                    <a:srgbClr val="052C44"/>
                  </a:solidFill>
                  <a:latin typeface="Calibri Light" panose="020F0302020204030204"/>
                  <a:cs typeface="Poppins" panose="00000500000000000000" pitchFamily="2" charset="0"/>
                </a:rPr>
                <a:t>Kontor for </a:t>
              </a: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  <a:t>kommunal og regional styring og struktur  </a:t>
              </a:r>
              <a:b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C44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Poppins" panose="00000500000000000000" pitchFamily="2" charset="0"/>
                </a:rPr>
              </a:b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endParaRPr>
            </a:p>
            <a:p>
              <a:pPr lvl="0"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Birgitte Olesen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a-DK" sz="800" dirty="0">
                <a:solidFill>
                  <a:srgbClr val="FF0000"/>
                </a:solidFill>
                <a:latin typeface="Calibri Light" panose="020F0302020204030204"/>
              </a:endParaRPr>
            </a:p>
          </p:txBody>
        </p:sp>
        <p:sp>
          <p:nvSpPr>
            <p:cNvPr id="43" name="Rektangel 42">
              <a:extLst>
                <a:ext uri="{FF2B5EF4-FFF2-40B4-BE49-F238E27FC236}">
                  <a16:creationId xmlns:a16="http://schemas.microsoft.com/office/drawing/2014/main" id="{4E78FBBE-9C90-49C8-B718-82F650B61614}"/>
                </a:ext>
              </a:extLst>
            </p:cNvPr>
            <p:cNvSpPr/>
            <p:nvPr/>
          </p:nvSpPr>
          <p:spPr>
            <a:xfrm>
              <a:off x="4122894" y="5725797"/>
              <a:ext cx="1725229" cy="747406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Kontor for Velfærds- og Sundhedsanalyse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algn="ctr" defTabSz="750888">
                <a:spcBef>
                  <a:spcPts val="200"/>
                </a:spcBef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Per Høyrup</a:t>
              </a:r>
            </a:p>
          </p:txBody>
        </p:sp>
        <p:sp>
          <p:nvSpPr>
            <p:cNvPr id="45" name="Rektangel 44">
              <a:extLst>
                <a:ext uri="{FF2B5EF4-FFF2-40B4-BE49-F238E27FC236}">
                  <a16:creationId xmlns:a16="http://schemas.microsoft.com/office/drawing/2014/main" id="{0948A112-4EB8-47CE-85D9-37D72E04E5B5}"/>
                </a:ext>
              </a:extLst>
            </p:cNvPr>
            <p:cNvSpPr/>
            <p:nvPr/>
          </p:nvSpPr>
          <p:spPr>
            <a:xfrm>
              <a:off x="4122894" y="2702188"/>
              <a:ext cx="1725229" cy="1179078"/>
            </a:xfrm>
            <a:prstGeom prst="rect">
              <a:avLst/>
            </a:prstGeom>
            <a:solidFill>
              <a:srgbClr val="D9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8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Center for demokrati og forvaltningsret</a:t>
              </a:r>
              <a:br>
                <a:rPr kumimoji="0" lang="da-DK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</a:br>
              <a:endPara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lvl="0"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Nikolaj Stenfalk</a:t>
              </a:r>
            </a:p>
            <a:p>
              <a:pPr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Kontorchef Anna Nystrup</a:t>
              </a:r>
            </a:p>
            <a:p>
              <a:pPr algn="ctr">
                <a:defRPr/>
              </a:pP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(</a:t>
              </a:r>
              <a:r>
                <a:rPr lang="da-DK" sz="800" dirty="0" err="1">
                  <a:solidFill>
                    <a:srgbClr val="052C43"/>
                  </a:solidFill>
                  <a:latin typeface="+mj-lt"/>
                </a:rPr>
                <a:t>Konst</a:t>
              </a:r>
              <a:r>
                <a:rPr lang="da-DK" sz="800" dirty="0">
                  <a:solidFill>
                    <a:srgbClr val="052C43"/>
                  </a:solidFill>
                  <a:latin typeface="+mj-lt"/>
                </a:rPr>
                <a:t>. Andreas Wibe Poulsen)</a:t>
              </a:r>
            </a:p>
            <a:p>
              <a:pPr lvl="0" algn="ctr">
                <a:defRPr/>
              </a:pPr>
              <a:endParaRPr lang="da-DK" sz="800" dirty="0">
                <a:solidFill>
                  <a:srgbClr val="001D31"/>
                </a:solidFill>
                <a:latin typeface="Calibri Light" panose="020F0302020204030204"/>
              </a:endParaRPr>
            </a:p>
          </p:txBody>
        </p:sp>
      </p:grpSp>
      <p:cxnSp>
        <p:nvCxnSpPr>
          <p:cNvPr id="20" name="Lige forbindelse 19">
            <a:extLst>
              <a:ext uri="{FF2B5EF4-FFF2-40B4-BE49-F238E27FC236}">
                <a16:creationId xmlns:a16="http://schemas.microsoft.com/office/drawing/2014/main" id="{CCFA5412-DB82-4A61-9EA3-581DB442128E}"/>
              </a:ext>
            </a:extLst>
          </p:cNvPr>
          <p:cNvCxnSpPr>
            <a:cxnSpLocks/>
          </p:cNvCxnSpPr>
          <p:nvPr/>
        </p:nvCxnSpPr>
        <p:spPr>
          <a:xfrm>
            <a:off x="9566195" y="1756160"/>
            <a:ext cx="531429" cy="510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kstfelt 40">
            <a:extLst>
              <a:ext uri="{FF2B5EF4-FFF2-40B4-BE49-F238E27FC236}">
                <a16:creationId xmlns:a16="http://schemas.microsoft.com/office/drawing/2014/main" id="{DEC37AF7-87B0-4FA2-BC81-A02E5F0C8BD1}"/>
              </a:ext>
            </a:extLst>
          </p:cNvPr>
          <p:cNvSpPr txBox="1"/>
          <p:nvPr/>
        </p:nvSpPr>
        <p:spPr>
          <a:xfrm>
            <a:off x="9918257" y="2049187"/>
            <a:ext cx="1725229" cy="741547"/>
          </a:xfrm>
          <a:prstGeom prst="rect">
            <a:avLst/>
          </a:prstGeom>
          <a:solidFill>
            <a:srgbClr val="D9F0FF"/>
          </a:solidFill>
          <a:ln>
            <a:solidFill>
              <a:srgbClr val="D9F0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" tIns="10160" rIns="15240" bIns="10160" numCol="1" spcCol="1270" anchor="ctr" anchorCtr="0">
            <a:noAutofit/>
          </a:bodyPr>
          <a:lstStyle/>
          <a:p>
            <a:pPr marL="0" marR="0" lvl="0" indent="0" algn="ctr" defTabSz="355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da-DK" sz="800" b="1" i="0" u="none" strike="noStrike" kern="1200" cap="none" spc="0" normalizeH="0" baseline="0" noProof="0" dirty="0">
              <a:ln>
                <a:noFill/>
              </a:ln>
              <a:solidFill>
                <a:srgbClr val="052C44"/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355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da-DK" sz="800" b="1" dirty="0">
                <a:solidFill>
                  <a:srgbClr val="052C44"/>
                </a:solidFill>
                <a:latin typeface="Calibri Light" panose="020F0302020204030204"/>
                <a:cs typeface="Poppins" panose="00000500000000000000" pitchFamily="2" charset="0"/>
              </a:rPr>
              <a:t>Ministersekretariatet </a:t>
            </a:r>
            <a:b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rPr>
            </a:br>
            <a:endParaRPr kumimoji="0" lang="da-DK" sz="800" b="1" i="0" u="none" strike="noStrike" kern="1200" cap="none" spc="0" normalizeH="0" baseline="0" noProof="0" dirty="0">
              <a:ln>
                <a:noFill/>
              </a:ln>
              <a:solidFill>
                <a:srgbClr val="052C44"/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355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srgbClr val="287766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</p:txBody>
      </p:sp>
      <p:sp>
        <p:nvSpPr>
          <p:cNvPr id="42" name="Tekstfelt 41">
            <a:extLst>
              <a:ext uri="{FF2B5EF4-FFF2-40B4-BE49-F238E27FC236}">
                <a16:creationId xmlns:a16="http://schemas.microsoft.com/office/drawing/2014/main" id="{F6D895DC-5E03-48D1-8653-690FC2DD461D}"/>
              </a:ext>
            </a:extLst>
          </p:cNvPr>
          <p:cNvSpPr txBox="1"/>
          <p:nvPr/>
        </p:nvSpPr>
        <p:spPr>
          <a:xfrm>
            <a:off x="9918255" y="2904675"/>
            <a:ext cx="1725229" cy="741547"/>
          </a:xfrm>
          <a:prstGeom prst="rect">
            <a:avLst/>
          </a:prstGeom>
          <a:solidFill>
            <a:srgbClr val="D9F0FF"/>
          </a:solidFill>
          <a:ln>
            <a:solidFill>
              <a:srgbClr val="D9F0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" tIns="10160" rIns="15240" bIns="10160" numCol="1" spcCol="1270" anchor="ctr" anchorCtr="0">
            <a:noAutofit/>
          </a:bodyPr>
          <a:lstStyle/>
          <a:p>
            <a:pPr marL="0" marR="0" lvl="0" indent="0" algn="ctr" defTabSz="355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da-DK" sz="800" b="1" i="0" u="none" strike="noStrike" kern="1200" cap="none" spc="0" normalizeH="0" baseline="0" noProof="0" dirty="0">
              <a:ln>
                <a:noFill/>
              </a:ln>
              <a:solidFill>
                <a:srgbClr val="052C44"/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355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da-DK" sz="800" b="1" dirty="0">
                <a:solidFill>
                  <a:srgbClr val="052C44"/>
                </a:solidFill>
                <a:latin typeface="Calibri Light" panose="020F0302020204030204"/>
                <a:cs typeface="Poppins" panose="00000500000000000000" pitchFamily="2" charset="0"/>
              </a:rPr>
              <a:t>Ledelsessekretariatet </a:t>
            </a:r>
            <a:endParaRPr kumimoji="0" lang="da-DK" sz="800" b="1" i="0" u="none" strike="noStrike" kern="1200" cap="none" spc="0" normalizeH="0" baseline="0" noProof="0" dirty="0">
              <a:ln>
                <a:noFill/>
              </a:ln>
              <a:solidFill>
                <a:srgbClr val="052C44"/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  <a:p>
            <a:pPr lvl="0" algn="ctr">
              <a:defRPr/>
            </a:pPr>
            <a:r>
              <a:rPr lang="da-DK" sz="800" dirty="0">
                <a:solidFill>
                  <a:srgbClr val="052C43"/>
                </a:solidFill>
                <a:latin typeface="+mj-lt"/>
              </a:rPr>
              <a:t>Chef Emilie Christensen </a:t>
            </a:r>
            <a:br>
              <a:rPr lang="da-DK" sz="800" dirty="0">
                <a:solidFill>
                  <a:srgbClr val="052C43"/>
                </a:solidFill>
                <a:latin typeface="+mj-lt"/>
              </a:rPr>
            </a:br>
            <a:r>
              <a:rPr lang="da-DK" sz="800" dirty="0">
                <a:solidFill>
                  <a:srgbClr val="052C43"/>
                </a:solidFill>
                <a:latin typeface="+mj-lt"/>
              </a:rPr>
              <a:t>(</a:t>
            </a:r>
            <a:r>
              <a:rPr lang="da-DK" sz="800" dirty="0" err="1">
                <a:solidFill>
                  <a:srgbClr val="052C43"/>
                </a:solidFill>
                <a:latin typeface="+mj-lt"/>
              </a:rPr>
              <a:t>Konst</a:t>
            </a:r>
            <a:r>
              <a:rPr lang="da-DK" sz="800" dirty="0">
                <a:solidFill>
                  <a:srgbClr val="052C43"/>
                </a:solidFill>
                <a:latin typeface="+mj-lt"/>
              </a:rPr>
              <a:t>. Sarah Marie Lund)</a:t>
            </a:r>
          </a:p>
          <a:p>
            <a:pPr marL="0" marR="0" lvl="0" indent="0" algn="ctr" defTabSz="355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srgbClr val="287766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A9B628EF-CF98-4257-AE6A-D0BC1BD2B379}"/>
              </a:ext>
            </a:extLst>
          </p:cNvPr>
          <p:cNvSpPr txBox="1"/>
          <p:nvPr/>
        </p:nvSpPr>
        <p:spPr>
          <a:xfrm>
            <a:off x="9918255" y="3760163"/>
            <a:ext cx="1725229" cy="741547"/>
          </a:xfrm>
          <a:prstGeom prst="rect">
            <a:avLst/>
          </a:prstGeom>
          <a:solidFill>
            <a:srgbClr val="D9F0FF"/>
          </a:solidFill>
          <a:ln>
            <a:solidFill>
              <a:srgbClr val="D9F0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" tIns="10160" rIns="15240" bIns="10160" numCol="1" spcCol="1270" anchor="ctr" anchorCtr="0">
            <a:noAutofit/>
          </a:bodyPr>
          <a:lstStyle/>
          <a:p>
            <a:pPr marL="0" marR="0" lvl="0" indent="0" algn="ctr" defTabSz="355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da-DK" sz="800" b="1" i="0" u="none" strike="noStrike" kern="1200" cap="none" spc="0" normalizeH="0" baseline="0" noProof="0" dirty="0">
              <a:ln>
                <a:noFill/>
              </a:ln>
              <a:solidFill>
                <a:srgbClr val="052C44"/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355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da-DK" sz="800" b="1" dirty="0">
                <a:solidFill>
                  <a:srgbClr val="052C44"/>
                </a:solidFill>
                <a:latin typeface="Calibri Light" panose="020F0302020204030204"/>
                <a:cs typeface="Poppins" panose="00000500000000000000" pitchFamily="2" charset="0"/>
              </a:rPr>
              <a:t>Presse og Kommunikation</a:t>
            </a:r>
            <a:b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052C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Poppins" panose="00000500000000000000" pitchFamily="2" charset="0"/>
              </a:rPr>
            </a:br>
            <a:endParaRPr kumimoji="0" lang="da-DK" sz="800" b="1" i="0" u="none" strike="noStrike" kern="1200" cap="none" spc="0" normalizeH="0" baseline="0" noProof="0" dirty="0">
              <a:ln>
                <a:noFill/>
              </a:ln>
              <a:solidFill>
                <a:srgbClr val="052C44"/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da-DK" sz="800" dirty="0">
                <a:solidFill>
                  <a:srgbClr val="052C43"/>
                </a:solidFill>
                <a:latin typeface="+mj-lt"/>
              </a:rPr>
              <a:t>Pressechef Jesper </a:t>
            </a:r>
            <a:r>
              <a:rPr lang="da-DK" sz="800" dirty="0" err="1">
                <a:solidFill>
                  <a:srgbClr val="052C43"/>
                </a:solidFill>
                <a:latin typeface="+mj-lt"/>
              </a:rPr>
              <a:t>Vestergren</a:t>
            </a:r>
            <a:r>
              <a:rPr lang="da-DK" sz="800" dirty="0">
                <a:solidFill>
                  <a:srgbClr val="052C43"/>
                </a:solidFill>
                <a:latin typeface="+mj-lt"/>
              </a:rPr>
              <a:t> </a:t>
            </a:r>
          </a:p>
          <a:p>
            <a:pPr marL="0" marR="0" lvl="0" indent="0" algn="ctr" defTabSz="355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da-DK" sz="800" b="0" i="0" u="none" strike="noStrike" kern="1200" cap="none" spc="0" normalizeH="0" baseline="0" noProof="0" dirty="0">
              <a:ln>
                <a:noFill/>
              </a:ln>
              <a:solidFill>
                <a:srgbClr val="287766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20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50DB2AAD-F026-446B-906C-ECBA89000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218" y="1204707"/>
            <a:ext cx="7392127" cy="4649541"/>
          </a:xfrm>
        </p:spPr>
        <p:txBody>
          <a:bodyPr/>
          <a:lstStyle/>
          <a:p>
            <a:pPr marL="0" indent="0">
              <a:buNone/>
            </a:pPr>
            <a:r>
              <a:rPr lang="da-DK" sz="2000" dirty="0"/>
              <a:t>Den fysiske placering af afdelingerne i den nye organisering (uændret)</a:t>
            </a:r>
          </a:p>
          <a:p>
            <a:pPr marL="0" indent="0">
              <a:buNone/>
            </a:pPr>
            <a:endParaRPr lang="da-DK" sz="1400" b="1" dirty="0"/>
          </a:p>
          <a:p>
            <a:pPr marL="0" indent="0">
              <a:buNone/>
            </a:pPr>
            <a:r>
              <a:rPr lang="da-DK" sz="2000" b="1" dirty="0"/>
              <a:t>1. afdeling </a:t>
            </a:r>
            <a:r>
              <a:rPr lang="da-DK" sz="2000" dirty="0"/>
              <a:t>sidder i Slotsholmsgade 12, </a:t>
            </a:r>
            <a:r>
              <a:rPr lang="da-DK" sz="2000" b="1" dirty="0"/>
              <a:t>5. etage – Havnefløjen </a:t>
            </a:r>
          </a:p>
          <a:p>
            <a:pPr marL="0" indent="0">
              <a:buNone/>
            </a:pPr>
            <a:r>
              <a:rPr lang="da-DK" sz="2000" b="1" dirty="0"/>
              <a:t>2. afdeling </a:t>
            </a:r>
            <a:r>
              <a:rPr lang="da-DK" sz="2000" dirty="0"/>
              <a:t>sidder i Slotsholmsgade 12, </a:t>
            </a:r>
            <a:r>
              <a:rPr lang="da-DK" sz="2000" b="1" dirty="0"/>
              <a:t>2. etage – Havnefløjen </a:t>
            </a:r>
          </a:p>
          <a:p>
            <a:pPr marL="0" indent="0">
              <a:buNone/>
            </a:pPr>
            <a:r>
              <a:rPr lang="da-DK" sz="2000" b="1" dirty="0"/>
              <a:t>2. afdeling </a:t>
            </a:r>
            <a:r>
              <a:rPr lang="da-DK" sz="2000" dirty="0"/>
              <a:t>sidder i Slotsholmsgade 12, </a:t>
            </a:r>
            <a:r>
              <a:rPr lang="da-DK" sz="2000" b="1" dirty="0"/>
              <a:t>3. etage – Havnefløjen </a:t>
            </a:r>
          </a:p>
          <a:p>
            <a:pPr marL="0" indent="0">
              <a:buNone/>
            </a:pPr>
            <a:r>
              <a:rPr lang="da-DK" sz="2000" b="1" dirty="0"/>
              <a:t>3. afdeling </a:t>
            </a:r>
            <a:r>
              <a:rPr lang="da-DK" sz="2000" dirty="0"/>
              <a:t>sidder i Slotsholmsgade 12, </a:t>
            </a:r>
            <a:r>
              <a:rPr lang="da-DK" sz="2000" b="1" dirty="0"/>
              <a:t>3. etage –Nordfløjen </a:t>
            </a:r>
          </a:p>
          <a:p>
            <a:pPr marL="0" indent="0">
              <a:buNone/>
            </a:pPr>
            <a:r>
              <a:rPr lang="da-DK" sz="2000" b="1" dirty="0"/>
              <a:t>3. afdeling </a:t>
            </a:r>
            <a:r>
              <a:rPr lang="da-DK" sz="2000" dirty="0"/>
              <a:t>sidder i Slotsholmsgade 12, </a:t>
            </a:r>
            <a:r>
              <a:rPr lang="da-DK" sz="2000" b="1" dirty="0"/>
              <a:t>7. etage – Østfløjen </a:t>
            </a:r>
          </a:p>
          <a:p>
            <a:pPr marL="0" indent="0">
              <a:buNone/>
            </a:pPr>
            <a:r>
              <a:rPr lang="da-DK" sz="2000" b="1" dirty="0"/>
              <a:t>4. afdeling </a:t>
            </a:r>
            <a:r>
              <a:rPr lang="da-DK" sz="2000" dirty="0"/>
              <a:t>sidder i Slotsholmsgade 10, </a:t>
            </a:r>
            <a:r>
              <a:rPr lang="da-DK" sz="2000" b="1" dirty="0"/>
              <a:t>Stuen </a:t>
            </a:r>
          </a:p>
          <a:p>
            <a:pPr marL="0" indent="0">
              <a:buNone/>
            </a:pPr>
            <a:r>
              <a:rPr lang="da-DK" sz="2000" b="1" dirty="0"/>
              <a:t>5. afdeling </a:t>
            </a:r>
            <a:r>
              <a:rPr lang="da-DK" sz="2000" dirty="0"/>
              <a:t>sidder i Slotsholmsgade 12, </a:t>
            </a:r>
            <a:r>
              <a:rPr lang="da-DK" sz="2000" b="1" dirty="0"/>
              <a:t>5. etage – Østfløjen </a:t>
            </a:r>
          </a:p>
          <a:p>
            <a:pPr marL="0" indent="0">
              <a:buNone/>
            </a:pPr>
            <a:r>
              <a:rPr lang="da-DK" sz="2000" b="1" dirty="0"/>
              <a:t>5. afdeling </a:t>
            </a:r>
            <a:r>
              <a:rPr lang="da-DK" sz="2000" dirty="0"/>
              <a:t>sidder i Slotsholmsgade 12, </a:t>
            </a:r>
            <a:r>
              <a:rPr lang="da-DK" sz="2000" b="1" dirty="0"/>
              <a:t>6. etage – Østfløjen </a:t>
            </a:r>
          </a:p>
          <a:p>
            <a:pPr marL="0" indent="0">
              <a:buNone/>
            </a:pPr>
            <a:r>
              <a:rPr lang="da-DK" sz="2000" b="1" dirty="0"/>
              <a:t>MLK </a:t>
            </a:r>
            <a:r>
              <a:rPr lang="da-DK" sz="2000" dirty="0"/>
              <a:t>sidder i Slotsholmsgade 10, </a:t>
            </a:r>
            <a:r>
              <a:rPr lang="da-DK" sz="2000" b="1" dirty="0"/>
              <a:t>Stuen </a:t>
            </a:r>
          </a:p>
          <a:p>
            <a:pPr marL="0" indent="0">
              <a:buNone/>
            </a:pPr>
            <a:endParaRPr lang="da-DK" sz="2000" b="1" dirty="0"/>
          </a:p>
          <a:p>
            <a:pPr marL="0" indent="0">
              <a:buNone/>
            </a:pPr>
            <a:endParaRPr lang="da-DK" b="1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09B4A7B-B7C8-4573-A8D7-5DD26AEEE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18" y="130527"/>
            <a:ext cx="10765563" cy="972258"/>
          </a:xfrm>
        </p:spPr>
        <p:txBody>
          <a:bodyPr/>
          <a:lstStyle/>
          <a:p>
            <a:r>
              <a:rPr lang="da-DK" dirty="0"/>
              <a:t>Lokaleplan </a:t>
            </a:r>
          </a:p>
        </p:txBody>
      </p:sp>
    </p:spTree>
    <p:extLst>
      <p:ext uri="{BB962C8B-B14F-4D97-AF65-F5344CB8AC3E}">
        <p14:creationId xmlns:p14="http://schemas.microsoft.com/office/powerpoint/2010/main" val="2382666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4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7404</TotalTime>
  <Words>385</Words>
  <Application>Microsoft Office PowerPoint</Application>
  <PresentationFormat>Widescreen</PresentationFormat>
  <Paragraphs>88</Paragraphs>
  <Slides>3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11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16" baseType="lpstr">
      <vt:lpstr>Arial</vt:lpstr>
      <vt:lpstr>Calibri</vt:lpstr>
      <vt:lpstr>Calibri Light</vt:lpstr>
      <vt:lpstr>Poppins</vt:lpstr>
      <vt:lpstr>Poppins Black</vt:lpstr>
      <vt:lpstr>Poppins ExtraBold</vt:lpstr>
      <vt:lpstr>Poppins ExtraLight</vt:lpstr>
      <vt:lpstr>Poppins Light</vt:lpstr>
      <vt:lpstr>Poppins SemiBold</vt:lpstr>
      <vt:lpstr>Republic</vt:lpstr>
      <vt:lpstr>Segoe UI Semilight</vt:lpstr>
      <vt:lpstr>4_Office-tema</vt:lpstr>
      <vt:lpstr>think-cell Slide</vt:lpstr>
      <vt:lpstr>Husmøde d. 3. april 2025</vt:lpstr>
      <vt:lpstr>PowerPoint-præsentation</vt:lpstr>
      <vt:lpstr>Lokaleplan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Direktionens oplæg</dc:title>
  <dc:creator>Mads Grønnegaard-Kieler</dc:creator>
  <cp:lastModifiedBy>Line Resting Hald Andersen</cp:lastModifiedBy>
  <cp:revision>98</cp:revision>
  <cp:lastPrinted>2025-03-27T14:15:23Z</cp:lastPrinted>
  <dcterms:created xsi:type="dcterms:W3CDTF">2025-03-13T10:32:16Z</dcterms:created>
  <dcterms:modified xsi:type="dcterms:W3CDTF">2025-04-03T13:29:39Z</dcterms:modified>
</cp:coreProperties>
</file>